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86" r:id="rId2"/>
    <p:sldId id="265" r:id="rId3"/>
    <p:sldId id="266" r:id="rId4"/>
    <p:sldId id="290" r:id="rId5"/>
    <p:sldId id="267" r:id="rId6"/>
    <p:sldId id="287" r:id="rId7"/>
    <p:sldId id="288" r:id="rId8"/>
    <p:sldId id="289" r:id="rId9"/>
    <p:sldId id="280" r:id="rId10"/>
    <p:sldId id="281" r:id="rId11"/>
    <p:sldId id="282" r:id="rId12"/>
    <p:sldId id="271" r:id="rId13"/>
    <p:sldId id="285" r:id="rId14"/>
    <p:sldId id="275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02" userDrawn="1">
          <p15:clr>
            <a:srgbClr val="A4A3A4"/>
          </p15:clr>
        </p15:guide>
        <p15:guide id="2" pos="74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7433"/>
    <a:srgbClr val="856024"/>
    <a:srgbClr val="E3AE24"/>
    <a:srgbClr val="A3792C"/>
    <a:srgbClr val="D19B23"/>
    <a:srgbClr val="756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320" autoAdjust="0"/>
  </p:normalViewPr>
  <p:slideViewPr>
    <p:cSldViewPr snapToGrid="0" snapToObjects="1">
      <p:cViewPr varScale="1">
        <p:scale>
          <a:sx n="95" d="100"/>
          <a:sy n="95" d="100"/>
        </p:scale>
        <p:origin x="1158" y="90"/>
      </p:cViewPr>
      <p:guideLst>
        <p:guide orient="horz" pos="2702"/>
        <p:guide pos="74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>
</file>

<file path=ppt/media/image10.png>
</file>

<file path=ppt/media/image11.jpe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2AE9AF-5B02-A343-87BA-BF97CE0E58AE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96C59-4C62-F748-9189-0658811B1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017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122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Need to add good orthogonal view of actual MOUSE with wall as backdrop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06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section provide a concise description of your project. What is it? What does it do? Include a relevant picture of your project or “artist rendering” of the completed project.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62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section, detail major design challenges your team faced in developing your project. These could be conceptual challenges, such as fitting a complex design into a small form factor. Alternatively, these could be implementation challenges, such as difficult hardware and software errors which took many </a:t>
            </a:r>
            <a:r>
              <a:rPr lang="en-US" sz="12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</a:t>
            </a: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hours to debug.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4797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section, detail major design challenges your team faced in developing your project. These could be conceptual challenges, such as fitting a complex design into a small form factor. Alternatively, these could be implementation challenges, such as difficult hardware and software errors which took many </a:t>
            </a:r>
            <a:r>
              <a:rPr lang="en-US" sz="12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</a:t>
            </a:r>
            <a:r>
              <a:rPr lang="en-US" sz="1200" i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hours to debug.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696C59-4C62-F748-9189-0658811B1DC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710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272347" y="5974797"/>
            <a:ext cx="2737956" cy="8702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-1" y="4390740"/>
            <a:ext cx="8053139" cy="1864377"/>
            <a:chOff x="-1" y="4390739"/>
            <a:chExt cx="5853723" cy="1864377"/>
          </a:xfrm>
        </p:grpSpPr>
        <p:sp>
          <p:nvSpPr>
            <p:cNvPr id="33" name="Rectangle 32"/>
            <p:cNvSpPr/>
            <p:nvPr/>
          </p:nvSpPr>
          <p:spPr>
            <a:xfrm>
              <a:off x="-1" y="4390741"/>
              <a:ext cx="5853723" cy="1864375"/>
            </a:xfrm>
            <a:prstGeom prst="rect">
              <a:avLst/>
            </a:prstGeom>
            <a:solidFill>
              <a:srgbClr val="A3792C"/>
            </a:solidFill>
            <a:ln>
              <a:solidFill>
                <a:schemeClr val="accent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34" name="Picture 33" descr="Lines_7404.pdf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4595" r="2920"/>
            <a:stretch/>
          </p:blipFill>
          <p:spPr>
            <a:xfrm>
              <a:off x="865" y="4390739"/>
              <a:ext cx="5852857" cy="1861539"/>
            </a:xfrm>
            <a:prstGeom prst="rect">
              <a:avLst/>
            </a:prstGeom>
            <a:solidFill>
              <a:srgbClr val="A3792C"/>
            </a:solidFill>
            <a:ln>
              <a:solidFill>
                <a:schemeClr val="accent1"/>
              </a:solidFill>
            </a:ln>
          </p:spPr>
        </p:pic>
      </p:grpSp>
      <p:sp>
        <p:nvSpPr>
          <p:cNvPr id="14" name="Rectangle 13"/>
          <p:cNvSpPr/>
          <p:nvPr userDrawn="1"/>
        </p:nvSpPr>
        <p:spPr>
          <a:xfrm>
            <a:off x="0" y="0"/>
            <a:ext cx="12192000" cy="100350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Title 14"/>
          <p:cNvSpPr>
            <a:spLocks noGrp="1"/>
          </p:cNvSpPr>
          <p:nvPr userDrawn="1">
            <p:ph type="title" hasCustomPrompt="1"/>
          </p:nvPr>
        </p:nvSpPr>
        <p:spPr>
          <a:xfrm>
            <a:off x="447301" y="4585792"/>
            <a:ext cx="6326535" cy="1655878"/>
          </a:xfrm>
        </p:spPr>
        <p:txBody>
          <a:bodyPr anchor="t">
            <a:noAutofit/>
          </a:bodyPr>
          <a:lstStyle>
            <a:lvl1pPr>
              <a:lnSpc>
                <a:spcPts val="6400"/>
              </a:lnSpc>
              <a:defRPr sz="7000" cap="all">
                <a:solidFill>
                  <a:srgbClr val="D19B23"/>
                </a:solidFill>
              </a:defRPr>
            </a:lvl1pPr>
          </a:lstStyle>
          <a:p>
            <a:r>
              <a:rPr lang="en-US" dirty="0"/>
              <a:t>Document Title</a:t>
            </a:r>
          </a:p>
        </p:txBody>
      </p:sp>
      <p:sp>
        <p:nvSpPr>
          <p:cNvPr id="20" name="Text Placeholder 19"/>
          <p:cNvSpPr>
            <a:spLocks noGrp="1"/>
          </p:cNvSpPr>
          <p:nvPr userDrawn="1">
            <p:ph type="body" sz="quarter" idx="14"/>
          </p:nvPr>
        </p:nvSpPr>
        <p:spPr>
          <a:xfrm>
            <a:off x="7663332" y="5623128"/>
            <a:ext cx="4149784" cy="311740"/>
          </a:xfrm>
        </p:spPr>
        <p:txBody>
          <a:bodyPr>
            <a:normAutofit/>
          </a:bodyPr>
          <a:lstStyle>
            <a:lvl1pPr>
              <a:defRPr sz="1400" b="1">
                <a:solidFill>
                  <a:srgbClr val="A3792C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2" name="Text Placeholder 21"/>
          <p:cNvSpPr>
            <a:spLocks noGrp="1"/>
          </p:cNvSpPr>
          <p:nvPr userDrawn="1">
            <p:ph type="body" sz="quarter" idx="15"/>
          </p:nvPr>
        </p:nvSpPr>
        <p:spPr>
          <a:xfrm>
            <a:off x="7663333" y="5918450"/>
            <a:ext cx="4149784" cy="333828"/>
          </a:xfrm>
        </p:spPr>
        <p:txBody>
          <a:bodyPr anchor="t">
            <a:noAutofit/>
          </a:bodyPr>
          <a:lstStyle>
            <a:lvl1pPr>
              <a:lnSpc>
                <a:spcPct val="90000"/>
              </a:lnSpc>
              <a:defRPr sz="1400">
                <a:solidFill>
                  <a:srgbClr val="A3792C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Date Placeholder 6"/>
          <p:cNvSpPr>
            <a:spLocks noGrp="1"/>
          </p:cNvSpPr>
          <p:nvPr userDrawn="1">
            <p:ph type="dt" sz="half" idx="10"/>
          </p:nvPr>
        </p:nvSpPr>
        <p:spPr>
          <a:xfrm>
            <a:off x="7663332" y="6277182"/>
            <a:ext cx="4150121" cy="365125"/>
          </a:xfrm>
          <a:prstGeom prst="rect">
            <a:avLst/>
          </a:prstGeom>
        </p:spPr>
        <p:txBody>
          <a:bodyPr/>
          <a:lstStyle>
            <a:lvl1pPr algn="l">
              <a:defRPr sz="1800"/>
            </a:lvl1pPr>
          </a:lstStyle>
          <a:p>
            <a:r>
              <a:rPr lang="en-US" b="1">
                <a:solidFill>
                  <a:srgbClr val="856024"/>
                </a:solidFill>
                <a:latin typeface="Arial"/>
                <a:cs typeface="Arial"/>
              </a:rPr>
              <a:t>Month day, year</a:t>
            </a:r>
            <a:endParaRPr lang="en-US" b="1" dirty="0">
              <a:solidFill>
                <a:srgbClr val="856024"/>
              </a:solidFill>
              <a:latin typeface="Arial"/>
              <a:cs typeface="Arial"/>
            </a:endParaRPr>
          </a:p>
        </p:txBody>
      </p:sp>
      <p:sp>
        <p:nvSpPr>
          <p:cNvPr id="31" name="Text Placeholder 3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7660113" y="4457140"/>
            <a:ext cx="4153339" cy="1165989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0"/>
              </a:spcBef>
              <a:defRPr sz="3200" cap="all">
                <a:solidFill>
                  <a:schemeClr val="tx1">
                    <a:lumMod val="65000"/>
                    <a:lumOff val="35000"/>
                  </a:schemeClr>
                </a:solidFill>
                <a:latin typeface="Impact"/>
              </a:defRPr>
            </a:lvl1pPr>
            <a:lvl2pPr marL="0" indent="0">
              <a:lnSpc>
                <a:spcPts val="8900"/>
              </a:lnSpc>
              <a:spcBef>
                <a:spcPts val="0"/>
              </a:spcBef>
              <a:buFontTx/>
              <a:buNone/>
              <a:defRPr sz="9800" cap="all" baseline="0">
                <a:solidFill>
                  <a:srgbClr val="A3792C"/>
                </a:solidFill>
                <a:latin typeface="Impact"/>
              </a:defRPr>
            </a:lvl2pPr>
            <a:lvl3pPr marL="0" indent="0">
              <a:lnSpc>
                <a:spcPts val="4000"/>
              </a:lnSpc>
              <a:spcBef>
                <a:spcPts val="0"/>
              </a:spcBef>
              <a:buFontTx/>
              <a:buNone/>
              <a:defRPr sz="4000" cap="all" baseline="0">
                <a:solidFill>
                  <a:schemeClr val="bg1">
                    <a:lumMod val="65000"/>
                  </a:schemeClr>
                </a:solidFill>
                <a:latin typeface="Impact"/>
              </a:defRPr>
            </a:lvl3pPr>
          </a:lstStyle>
          <a:p>
            <a:pPr lvl="0"/>
            <a:r>
              <a:rPr lang="en-US" dirty="0"/>
              <a:t>Second Line</a:t>
            </a:r>
            <a:br>
              <a:rPr lang="en-US" dirty="0"/>
            </a:br>
            <a:r>
              <a:rPr lang="en-US" dirty="0"/>
              <a:t>Third Line</a:t>
            </a:r>
          </a:p>
        </p:txBody>
      </p:sp>
      <p:sp>
        <p:nvSpPr>
          <p:cNvPr id="10" name="Picture Placeholder 9"/>
          <p:cNvSpPr>
            <a:spLocks noGrp="1"/>
          </p:cNvSpPr>
          <p:nvPr userDrawn="1">
            <p:ph type="pic" sz="quarter" idx="17"/>
          </p:nvPr>
        </p:nvSpPr>
        <p:spPr>
          <a:xfrm>
            <a:off x="0" y="1"/>
            <a:ext cx="12192000" cy="43910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982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-1"/>
            <a:ext cx="12192000" cy="95451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4" name="Rectangle 23"/>
          <p:cNvSpPr/>
          <p:nvPr userDrawn="1"/>
        </p:nvSpPr>
        <p:spPr>
          <a:xfrm>
            <a:off x="272347" y="5974797"/>
            <a:ext cx="2737956" cy="87029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-18016" y="4147563"/>
            <a:ext cx="9300677" cy="2304038"/>
            <a:chOff x="-13512" y="4147563"/>
            <a:chExt cx="6975508" cy="2304038"/>
          </a:xfrm>
        </p:grpSpPr>
        <p:sp>
          <p:nvSpPr>
            <p:cNvPr id="20" name="Rectangle 19"/>
            <p:cNvSpPr/>
            <p:nvPr/>
          </p:nvSpPr>
          <p:spPr>
            <a:xfrm>
              <a:off x="-13511" y="4147563"/>
              <a:ext cx="6975507" cy="2304038"/>
            </a:xfrm>
            <a:prstGeom prst="rect">
              <a:avLst/>
            </a:prstGeom>
            <a:solidFill>
              <a:srgbClr val="D19B23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21" name="Picture 20" descr="Lines_30blk.pdf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25" t="22542" r="22190"/>
            <a:stretch/>
          </p:blipFill>
          <p:spPr>
            <a:xfrm>
              <a:off x="-13512" y="4147563"/>
              <a:ext cx="6975507" cy="2304038"/>
            </a:xfrm>
            <a:prstGeom prst="rect">
              <a:avLst/>
            </a:prstGeom>
          </p:spPr>
        </p:pic>
      </p:grpSp>
      <p:cxnSp>
        <p:nvCxnSpPr>
          <p:cNvPr id="22" name="Straight Connector 21"/>
          <p:cNvCxnSpPr/>
          <p:nvPr userDrawn="1"/>
        </p:nvCxnSpPr>
        <p:spPr>
          <a:xfrm>
            <a:off x="1265302" y="5832568"/>
            <a:ext cx="7945297" cy="0"/>
          </a:xfrm>
          <a:prstGeom prst="line">
            <a:avLst/>
          </a:prstGeom>
          <a:ln>
            <a:solidFill>
              <a:srgbClr val="FFFFFF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 userDrawn="1"/>
        </p:nvCxnSpPr>
        <p:spPr>
          <a:xfrm>
            <a:off x="1265302" y="6340619"/>
            <a:ext cx="7945297" cy="0"/>
          </a:xfrm>
          <a:prstGeom prst="line">
            <a:avLst/>
          </a:prstGeom>
          <a:ln>
            <a:solidFill>
              <a:srgbClr val="FFFFFF"/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itle 1"/>
          <p:cNvSpPr txBox="1">
            <a:spLocks/>
          </p:cNvSpPr>
          <p:nvPr userDrawn="1"/>
        </p:nvSpPr>
        <p:spPr>
          <a:xfrm>
            <a:off x="1062102" y="4303767"/>
            <a:ext cx="8148497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4400" dirty="0">
              <a:solidFill>
                <a:schemeClr val="bg1"/>
              </a:solidFill>
              <a:latin typeface="Impact"/>
              <a:cs typeface="Impact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1059043" y="4240780"/>
            <a:ext cx="8151556" cy="1591789"/>
          </a:xfrm>
        </p:spPr>
        <p:txBody>
          <a:bodyPr/>
          <a:lstStyle>
            <a:lvl1pPr>
              <a:lnSpc>
                <a:spcPct val="80000"/>
              </a:lnSpc>
              <a:defRPr sz="6500">
                <a:solidFill>
                  <a:srgbClr val="756C66"/>
                </a:soli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23" name="Content Placeholder 22"/>
          <p:cNvSpPr>
            <a:spLocks noGrp="1"/>
          </p:cNvSpPr>
          <p:nvPr>
            <p:ph sz="quarter" idx="14" hasCustomPrompt="1"/>
          </p:nvPr>
        </p:nvSpPr>
        <p:spPr>
          <a:xfrm>
            <a:off x="1059043" y="5799369"/>
            <a:ext cx="8151556" cy="556817"/>
          </a:xfrm>
        </p:spPr>
        <p:txBody>
          <a:bodyPr anchor="t">
            <a:noAutofit/>
          </a:bodyPr>
          <a:lstStyle>
            <a:lvl1pPr algn="l">
              <a:defRPr sz="3200" cap="all">
                <a:solidFill>
                  <a:schemeClr val="bg1"/>
                </a:solidFill>
                <a:latin typeface="Impact"/>
                <a:cs typeface="Impact"/>
              </a:defRPr>
            </a:lvl1pPr>
            <a:lvl2pPr algn="l">
              <a:defRPr>
                <a:latin typeface="Impact"/>
                <a:cs typeface="Impact"/>
              </a:defRPr>
            </a:lvl2pPr>
            <a:lvl3pPr algn="l">
              <a:defRPr>
                <a:latin typeface="Impact"/>
                <a:cs typeface="Impact"/>
              </a:defRPr>
            </a:lvl3pPr>
            <a:lvl4pPr algn="l">
              <a:defRPr>
                <a:latin typeface="Impact"/>
                <a:cs typeface="Impact"/>
              </a:defRPr>
            </a:lvl4pPr>
            <a:lvl5pPr algn="l">
              <a:defRPr>
                <a:latin typeface="Impact"/>
                <a:cs typeface="Impact"/>
              </a:defRPr>
            </a:lvl5pPr>
          </a:lstStyle>
          <a:p>
            <a:pPr lvl="0"/>
            <a:r>
              <a:rPr lang="en-US" dirty="0"/>
              <a:t>Second Line</a:t>
            </a:r>
          </a:p>
        </p:txBody>
      </p:sp>
      <p:pic>
        <p:nvPicPr>
          <p:cNvPr id="29" name="Picture 28" descr="PU_sigtab.eps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" b="12554"/>
          <a:stretch/>
        </p:blipFill>
        <p:spPr>
          <a:xfrm>
            <a:off x="9410075" y="-8411"/>
            <a:ext cx="2589891" cy="1021073"/>
          </a:xfrm>
          <a:prstGeom prst="rect">
            <a:avLst/>
          </a:prstGeom>
        </p:spPr>
      </p:pic>
      <p:sp>
        <p:nvSpPr>
          <p:cNvPr id="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-18016" y="-8410"/>
            <a:ext cx="9301717" cy="415654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69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0C8F5-D920-BB4B-933F-7F3EB43C82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09600" y="941895"/>
            <a:ext cx="10972800" cy="442912"/>
          </a:xfrm>
        </p:spPr>
        <p:txBody>
          <a:bodyPr anchor="t">
            <a:noAutofit/>
          </a:bodyPr>
          <a:lstStyle>
            <a:lvl1pPr marL="0" indent="0">
              <a:buNone/>
              <a:defRPr sz="1800" b="1" cap="all">
                <a:solidFill>
                  <a:srgbClr val="E3AE24"/>
                </a:solidFill>
                <a:latin typeface="Impact"/>
                <a:cs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Subtitle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2"/>
          </p:nvPr>
        </p:nvSpPr>
        <p:spPr>
          <a:xfrm>
            <a:off x="609601" y="1608140"/>
            <a:ext cx="10981265" cy="432646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17517" y="1271266"/>
            <a:ext cx="12174484" cy="1798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024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nly No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80C8F5-D920-BB4B-933F-7F3EB43C82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2"/>
          </p:nvPr>
        </p:nvSpPr>
        <p:spPr>
          <a:xfrm>
            <a:off x="609601" y="1195138"/>
            <a:ext cx="10981265" cy="473947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8708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264707" cy="434270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0C8F5-D920-BB4B-933F-7F3EB43C821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6228806" y="1600373"/>
            <a:ext cx="5353593" cy="4342542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09600" y="941895"/>
            <a:ext cx="10972800" cy="442912"/>
          </a:xfrm>
        </p:spPr>
        <p:txBody>
          <a:bodyPr anchor="t">
            <a:noAutofit/>
          </a:bodyPr>
          <a:lstStyle>
            <a:lvl1pPr marL="0" indent="0">
              <a:buNone/>
              <a:defRPr sz="1800" b="1" cap="all">
                <a:solidFill>
                  <a:srgbClr val="E3AE24"/>
                </a:solidFill>
                <a:latin typeface="Impact"/>
                <a:cs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 flipV="1">
            <a:off x="17517" y="1271266"/>
            <a:ext cx="12174484" cy="1798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7793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264707" cy="433440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33440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0C8F5-D920-BB4B-933F-7F3EB43C821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09600" y="941895"/>
            <a:ext cx="10972800" cy="442912"/>
          </a:xfrm>
        </p:spPr>
        <p:txBody>
          <a:bodyPr anchor="t">
            <a:noAutofit/>
          </a:bodyPr>
          <a:lstStyle>
            <a:lvl1pPr marL="0" indent="0">
              <a:buNone/>
              <a:defRPr sz="1800" b="1" cap="all">
                <a:solidFill>
                  <a:srgbClr val="E3AE24"/>
                </a:solidFill>
                <a:latin typeface="Impact"/>
                <a:cs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 flipV="1">
            <a:off x="17517" y="1271266"/>
            <a:ext cx="12174484" cy="1798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535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265184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265184" cy="3768033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768033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/>
                <a:cs typeface="Arial"/>
              </a:defRPr>
            </a:lvl1pPr>
          </a:lstStyle>
          <a:p>
            <a:fld id="{AB80C8F5-D920-BB4B-933F-7F3EB43C82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09600" y="941895"/>
            <a:ext cx="10972800" cy="442912"/>
          </a:xfrm>
        </p:spPr>
        <p:txBody>
          <a:bodyPr anchor="t">
            <a:noAutofit/>
          </a:bodyPr>
          <a:lstStyle>
            <a:lvl1pPr marL="0" indent="0">
              <a:buNone/>
              <a:defRPr sz="1800" b="1" cap="all">
                <a:solidFill>
                  <a:srgbClr val="E3AE24"/>
                </a:solidFill>
                <a:latin typeface="Impact"/>
                <a:cs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 flipV="1">
            <a:off x="17517" y="1271266"/>
            <a:ext cx="12174484" cy="1798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3700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80C8F5-D920-BB4B-933F-7F3EB43C821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09600" y="941895"/>
            <a:ext cx="10972800" cy="442912"/>
          </a:xfrm>
        </p:spPr>
        <p:txBody>
          <a:bodyPr anchor="t">
            <a:noAutofit/>
          </a:bodyPr>
          <a:lstStyle>
            <a:lvl1pPr marL="0" indent="0">
              <a:buNone/>
              <a:defRPr sz="1800" b="1" cap="all">
                <a:solidFill>
                  <a:srgbClr val="E3AE24"/>
                </a:solidFill>
                <a:latin typeface="Impact"/>
                <a:cs typeface="Impac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17517" y="1271266"/>
            <a:ext cx="12174484" cy="17985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0091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-1"/>
            <a:ext cx="12192000" cy="133169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894847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ti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PU_sig132.tif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6075633"/>
            <a:ext cx="2031832" cy="479171"/>
          </a:xfrm>
          <a:prstGeom prst="rect">
            <a:avLst/>
          </a:prstGeom>
        </p:spPr>
      </p:pic>
      <p:grpSp>
        <p:nvGrpSpPr>
          <p:cNvPr id="18" name="Group 17"/>
          <p:cNvGrpSpPr/>
          <p:nvPr userDrawn="1"/>
        </p:nvGrpSpPr>
        <p:grpSpPr>
          <a:xfrm>
            <a:off x="1" y="1"/>
            <a:ext cx="12209516" cy="915109"/>
            <a:chOff x="0" y="0"/>
            <a:chExt cx="9157137" cy="915109"/>
          </a:xfrm>
        </p:grpSpPr>
        <p:sp>
          <p:nvSpPr>
            <p:cNvPr id="19" name="Rectangle 18"/>
            <p:cNvSpPr/>
            <p:nvPr/>
          </p:nvSpPr>
          <p:spPr>
            <a:xfrm>
              <a:off x="0" y="0"/>
              <a:ext cx="9144000" cy="91510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pic>
          <p:nvPicPr>
            <p:cNvPr id="20" name="Picture 19" descr="h2_lines_white.pdf"/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582" t="22582" r="22582" b="48017"/>
            <a:stretch/>
          </p:blipFill>
          <p:spPr>
            <a:xfrm>
              <a:off x="13137" y="1"/>
              <a:ext cx="9144000" cy="915108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15431"/>
            <a:ext cx="10981267" cy="74878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21492"/>
            <a:ext cx="10981267" cy="42214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46067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AB80C8F5-D920-BB4B-933F-7F3EB43C821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 userDrawn="1"/>
        </p:nvSpPr>
        <p:spPr>
          <a:xfrm>
            <a:off x="489507" y="1535528"/>
            <a:ext cx="11101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428536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6" r:id="rId3"/>
    <p:sldLayoutId id="2147483658" r:id="rId4"/>
    <p:sldLayoutId id="2147483657" r:id="rId5"/>
    <p:sldLayoutId id="2147483652" r:id="rId6"/>
    <p:sldLayoutId id="2147483653" r:id="rId7"/>
    <p:sldLayoutId id="2147483654" r:id="rId8"/>
    <p:sldLayoutId id="2147483655" r:id="rId9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 cap="all">
          <a:solidFill>
            <a:schemeClr val="bg1"/>
          </a:solidFill>
          <a:latin typeface="Impact"/>
          <a:ea typeface="+mj-ea"/>
          <a:cs typeface="Impac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Tx/>
        <a:buNone/>
        <a:defRPr sz="16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6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9-TMETZGM_A?feature=oembed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82009" y="4460532"/>
            <a:ext cx="6608618" cy="1864086"/>
          </a:xfrm>
        </p:spPr>
        <p:txBody>
          <a:bodyPr/>
          <a:lstStyle/>
          <a:p>
            <a:r>
              <a:rPr lang="en-US" sz="4800" dirty="0"/>
              <a:t>ECE 477 Final Review: Team #2</a:t>
            </a:r>
            <a:br>
              <a:rPr lang="en-US" sz="4800" dirty="0"/>
            </a:br>
            <a:endParaRPr lang="en-US" sz="4800" dirty="0"/>
          </a:p>
        </p:txBody>
      </p:sp>
      <p:pic>
        <p:nvPicPr>
          <p:cNvPr id="9" name="Picture 8" descr="PU_sigtab.eps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6" b="12554"/>
          <a:stretch/>
        </p:blipFill>
        <p:spPr>
          <a:xfrm>
            <a:off x="10249582" y="5836927"/>
            <a:ext cx="1942418" cy="1021073"/>
          </a:xfrm>
          <a:prstGeom prst="rect">
            <a:avLst/>
          </a:prstGeom>
        </p:spPr>
      </p:pic>
      <p:pic>
        <p:nvPicPr>
          <p:cNvPr id="10" name="Picture Placeholder 6" descr="A group of people holding lightsabers&#10;&#10;Description automatically generated">
            <a:extLst>
              <a:ext uri="{FF2B5EF4-FFF2-40B4-BE49-F238E27FC236}">
                <a16:creationId xmlns:a16="http://schemas.microsoft.com/office/drawing/2014/main" id="{C8DAEFF4-39DB-C8F7-A4C2-C816C01C66E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8901" b="1"/>
          <a:stretch/>
        </p:blipFill>
        <p:spPr>
          <a:xfrm>
            <a:off x="1967905" y="0"/>
            <a:ext cx="8256190" cy="4402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585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287723"/>
            <a:ext cx="10981267" cy="748782"/>
          </a:xfrm>
        </p:spPr>
        <p:txBody>
          <a:bodyPr/>
          <a:lstStyle/>
          <a:p>
            <a:r>
              <a:rPr lang="en-US" dirty="0"/>
              <a:t>Individual contributions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1"/>
          </p:nvPr>
        </p:nvSpPr>
        <p:spPr>
          <a:xfrm>
            <a:off x="706582" y="935152"/>
            <a:ext cx="8229600" cy="442912"/>
          </a:xfrm>
        </p:spPr>
        <p:txBody>
          <a:bodyPr/>
          <a:lstStyle/>
          <a:p>
            <a:r>
              <a:rPr lang="en-US" sz="2400" dirty="0"/>
              <a:t>Christopher Miotto</a:t>
            </a:r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4A2D5A26-3AEE-9412-A6DD-E278136ACCAB}"/>
              </a:ext>
            </a:extLst>
          </p:cNvPr>
          <p:cNvSpPr txBox="1">
            <a:spLocks/>
          </p:cNvSpPr>
          <p:nvPr/>
        </p:nvSpPr>
        <p:spPr>
          <a:xfrm>
            <a:off x="706581" y="1332126"/>
            <a:ext cx="11152909" cy="47069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Prototyping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Power converter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Motor driver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Schematic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ESP supporting circuitry (USB to ESP, USB to UART)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Buck converter using TI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Webench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5V to 3.3V LDO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PCB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Initial layout of all components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Routing GPIO pins to components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ESP supporting circuitry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5V to 3.3V LDO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PIR sensors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Soldering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Debugging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Construction of packaging</a:t>
            </a:r>
          </a:p>
        </p:txBody>
      </p:sp>
    </p:spTree>
    <p:extLst>
      <p:ext uri="{BB962C8B-B14F-4D97-AF65-F5344CB8AC3E}">
        <p14:creationId xmlns:p14="http://schemas.microsoft.com/office/powerpoint/2010/main" val="48567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287723"/>
            <a:ext cx="10981267" cy="748782"/>
          </a:xfrm>
        </p:spPr>
        <p:txBody>
          <a:bodyPr/>
          <a:lstStyle/>
          <a:p>
            <a:r>
              <a:rPr lang="en-US" dirty="0"/>
              <a:t>Individual contributions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1"/>
          </p:nvPr>
        </p:nvSpPr>
        <p:spPr>
          <a:xfrm>
            <a:off x="706582" y="935152"/>
            <a:ext cx="8229600" cy="442912"/>
          </a:xfrm>
        </p:spPr>
        <p:txBody>
          <a:bodyPr/>
          <a:lstStyle/>
          <a:p>
            <a:r>
              <a:rPr lang="en-US" sz="2400" dirty="0"/>
              <a:t>Braden Kirkendall</a:t>
            </a:r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27AA227A-F9A4-DB01-E0B1-677058EB3857}"/>
              </a:ext>
            </a:extLst>
          </p:cNvPr>
          <p:cNvSpPr txBox="1">
            <a:spLocks/>
          </p:cNvSpPr>
          <p:nvPr/>
        </p:nvSpPr>
        <p:spPr>
          <a:xfrm>
            <a:off x="706581" y="1332126"/>
            <a:ext cx="11152909" cy="470693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Lucida Grande"/>
              <a:buChar char="–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6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Frontend endpoints and state recognition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Socket messaging protocol and handling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Backend state detection and error handling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Real-time movement logging for recording/playback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Microcontroller code integration and debugging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Prototyping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Motor drivers PWM control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LED Shift Register Validation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Schematic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Ensured consistency with software initializations and behavior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Mechanical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Assembly of 3D-printed shell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Velcro hatch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154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287723"/>
            <a:ext cx="10981267" cy="748782"/>
          </a:xfrm>
        </p:spPr>
        <p:txBody>
          <a:bodyPr/>
          <a:lstStyle/>
          <a:p>
            <a:r>
              <a:rPr lang="en-US" dirty="0"/>
              <a:t>Project Demonstration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2"/>
          </p:nvPr>
        </p:nvSpPr>
        <p:spPr>
          <a:xfrm>
            <a:off x="697347" y="1075482"/>
            <a:ext cx="10358580" cy="4870395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PSDR #1 (Hardware): An ability to control the speed of the motors with PWM signals from the microcontroller.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PSDR #2 (Hardware): An ability to step down 18.5V from the battery to 5V for circuit components on the PCB and motors using a team designed DC switching regulator.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PSDR #3 (Hardware): An ability to utilize LEDs with a daisy chained shift register circuit controlled by the microcontroller to display battery life diagnostics.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PSDR #4 (Software): An ability to display data, such as movement controls and movement detection data to a viewable UI on a webpage.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PSDR #5 (Software): An ability to control the robot by sending data wirelessly through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via a web server.</a:t>
            </a:r>
          </a:p>
        </p:txBody>
      </p:sp>
    </p:spTree>
    <p:extLst>
      <p:ext uri="{BB962C8B-B14F-4D97-AF65-F5344CB8AC3E}">
        <p14:creationId xmlns:p14="http://schemas.microsoft.com/office/powerpoint/2010/main" val="58011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477 Final Demo">
            <a:hlinkClick r:id="" action="ppaction://media"/>
            <a:extLst>
              <a:ext uri="{FF2B5EF4-FFF2-40B4-BE49-F238E27FC236}">
                <a16:creationId xmlns:a16="http://schemas.microsoft.com/office/drawing/2014/main" id="{6B8F2F21-06EE-6104-D216-E8488EECACF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6988" y="0"/>
            <a:ext cx="12138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759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idx="4294967295"/>
          </p:nvPr>
        </p:nvSpPr>
        <p:spPr>
          <a:xfrm>
            <a:off x="2406650" y="2734575"/>
            <a:ext cx="7346950" cy="873363"/>
          </a:xfrm>
        </p:spPr>
        <p:txBody>
          <a:bodyPr>
            <a:no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171799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287723"/>
            <a:ext cx="10981267" cy="748782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2"/>
          </p:nvPr>
        </p:nvSpPr>
        <p:spPr>
          <a:xfrm>
            <a:off x="715820" y="1000665"/>
            <a:ext cx="8235949" cy="4933944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Project Overview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Block Diagram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Design Challenges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Individual Contributions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Project Video Demonstration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2422359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287723"/>
            <a:ext cx="10981267" cy="748782"/>
          </a:xfrm>
        </p:spPr>
        <p:txBody>
          <a:bodyPr/>
          <a:lstStyle/>
          <a:p>
            <a:r>
              <a:rPr lang="en-US"/>
              <a:t>Project Overview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2"/>
          </p:nvPr>
        </p:nvSpPr>
        <p:spPr>
          <a:xfrm>
            <a:off x="655780" y="1075483"/>
            <a:ext cx="11374580" cy="2722794"/>
          </a:xfrm>
        </p:spPr>
        <p:txBody>
          <a:bodyPr>
            <a:noAutofit/>
          </a:bodyPr>
          <a:lstStyle/>
          <a:p>
            <a:pPr marL="457200" indent="-333375">
              <a:lnSpc>
                <a:spcPct val="124090"/>
              </a:lnSpc>
              <a:buClr>
                <a:schemeClr val="dk1"/>
              </a:buClr>
              <a:buSzPts val="1650"/>
              <a:buChar char="●"/>
            </a:pPr>
            <a:r>
              <a:rPr lang="en-US" sz="2200" dirty="0">
                <a:solidFill>
                  <a:schemeClr val="dk1"/>
                </a:solidFill>
                <a:highlight>
                  <a:srgbClr val="FFFFFF"/>
                </a:highlight>
              </a:rPr>
              <a:t>MOUSE is a mobile surveillance robot intended for indoor use, in corporate office or residential environments.</a:t>
            </a:r>
          </a:p>
          <a:p>
            <a:pPr marL="457200" indent="-333375">
              <a:lnSpc>
                <a:spcPct val="124090"/>
              </a:lnSpc>
              <a:buClr>
                <a:schemeClr val="dk1"/>
              </a:buClr>
              <a:buSzPts val="1650"/>
              <a:buChar char="●"/>
            </a:pPr>
            <a:r>
              <a:rPr lang="en-US" sz="2200" dirty="0">
                <a:solidFill>
                  <a:schemeClr val="dk1"/>
                </a:solidFill>
                <a:highlight>
                  <a:srgbClr val="FFFFFF"/>
                </a:highlight>
              </a:rPr>
              <a:t>An 18V battery with an external buck converter allows MOUSE to perform surveillance overnight without needing to have its battery replaced. </a:t>
            </a:r>
          </a:p>
          <a:p>
            <a:pPr marL="457200" indent="-333375">
              <a:lnSpc>
                <a:spcPct val="124090"/>
              </a:lnSpc>
              <a:buClr>
                <a:schemeClr val="dk1"/>
              </a:buClr>
              <a:buSzPts val="1650"/>
              <a:buChar char="●"/>
            </a:pPr>
            <a:r>
              <a:rPr lang="en-US" sz="2200" dirty="0">
                <a:solidFill>
                  <a:schemeClr val="dk1"/>
                </a:solidFill>
                <a:highlight>
                  <a:srgbClr val="FFFFFF"/>
                </a:highlight>
              </a:rPr>
              <a:t>Movement is powered by four motors, each controlling its own wheel. MOUSE has variable speed control from PWM signals.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3B71DAC-763F-1DBD-AFDF-3C5D46B78A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850786"/>
            <a:ext cx="3328777" cy="3007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black rectangular object with a white symbol on it&#10;&#10;Description automatically generated">
            <a:extLst>
              <a:ext uri="{FF2B5EF4-FFF2-40B4-BE49-F238E27FC236}">
                <a16:creationId xmlns:a16="http://schemas.microsoft.com/office/drawing/2014/main" id="{F8386C6C-05F1-1F8A-27D3-6A8FB5CDCC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315" t="8421" r="20877" b="9473"/>
          <a:stretch/>
        </p:blipFill>
        <p:spPr>
          <a:xfrm>
            <a:off x="3513221" y="3850786"/>
            <a:ext cx="2582779" cy="3011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13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287723"/>
            <a:ext cx="10981267" cy="748782"/>
          </a:xfrm>
        </p:spPr>
        <p:txBody>
          <a:bodyPr/>
          <a:lstStyle/>
          <a:p>
            <a:r>
              <a:rPr lang="en-US"/>
              <a:t>Project Overview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2"/>
          </p:nvPr>
        </p:nvSpPr>
        <p:spPr>
          <a:xfrm>
            <a:off x="655780" y="1075483"/>
            <a:ext cx="11374580" cy="2353517"/>
          </a:xfrm>
        </p:spPr>
        <p:txBody>
          <a:bodyPr>
            <a:noAutofit/>
          </a:bodyPr>
          <a:lstStyle/>
          <a:p>
            <a:pPr marL="457200" indent="-339725">
              <a:lnSpc>
                <a:spcPct val="124090"/>
              </a:lnSpc>
              <a:buClr>
                <a:schemeClr val="dk1"/>
              </a:buClr>
              <a:buSzPts val="1750"/>
              <a:buChar char="●"/>
            </a:pPr>
            <a:r>
              <a:rPr lang="en-US" sz="2200" dirty="0">
                <a:solidFill>
                  <a:schemeClr val="dk1"/>
                </a:solidFill>
                <a:highlight>
                  <a:srgbClr val="FFFFFF"/>
                </a:highlight>
              </a:rPr>
              <a:t>User-friendly UI on a webpage to use MOUSE movement controls and display if any objects have been detected with timestamps.</a:t>
            </a:r>
          </a:p>
          <a:p>
            <a:pPr marL="457200" indent="-339725">
              <a:lnSpc>
                <a:spcPct val="124090"/>
              </a:lnSpc>
              <a:buClr>
                <a:schemeClr val="dk1"/>
              </a:buClr>
              <a:buSzPts val="1750"/>
              <a:buChar char="●"/>
            </a:pPr>
            <a:r>
              <a:rPr lang="en-US" sz="2200" dirty="0">
                <a:solidFill>
                  <a:schemeClr val="dk1"/>
                </a:solidFill>
                <a:highlight>
                  <a:srgbClr val="FFFFFF"/>
                </a:highlight>
              </a:rPr>
              <a:t>MOUSE and the web interface send data wirelessly through </a:t>
            </a:r>
            <a:r>
              <a:rPr lang="en-US" sz="2200" dirty="0" err="1">
                <a:solidFill>
                  <a:schemeClr val="dk1"/>
                </a:solidFill>
                <a:highlight>
                  <a:srgbClr val="FFFFFF"/>
                </a:highlight>
              </a:rPr>
              <a:t>WiFi</a:t>
            </a:r>
            <a:r>
              <a:rPr lang="en-US" sz="2200" dirty="0">
                <a:solidFill>
                  <a:schemeClr val="dk1"/>
                </a:solidFill>
                <a:highlight>
                  <a:srgbClr val="FFFFFF"/>
                </a:highlight>
              </a:rPr>
              <a:t> via a web server. </a:t>
            </a:r>
          </a:p>
          <a:p>
            <a:pPr marL="457200" indent="-339725">
              <a:lnSpc>
                <a:spcPct val="124090"/>
              </a:lnSpc>
              <a:buClr>
                <a:schemeClr val="dk1"/>
              </a:buClr>
              <a:buSzPts val="1750"/>
              <a:buFontTx/>
              <a:buChar char="●"/>
            </a:pPr>
            <a:r>
              <a:rPr lang="en-US" sz="2200" dirty="0">
                <a:solidFill>
                  <a:schemeClr val="dk1"/>
                </a:solidFill>
                <a:highlight>
                  <a:srgbClr val="FFFFFF"/>
                </a:highlight>
              </a:rPr>
              <a:t>MOUSE can detect movement in all directions with a PIR sensor mounted on a stepper motor.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0F1C13-4039-381C-C046-A56AB81FB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0670" y="3429000"/>
            <a:ext cx="573025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645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287723"/>
            <a:ext cx="10981267" cy="748782"/>
          </a:xfrm>
        </p:spPr>
        <p:txBody>
          <a:bodyPr/>
          <a:lstStyle/>
          <a:p>
            <a:r>
              <a:rPr lang="en-US" dirty="0"/>
              <a:t>Block Diagram</a:t>
            </a:r>
          </a:p>
        </p:txBody>
      </p:sp>
      <p:pic>
        <p:nvPicPr>
          <p:cNvPr id="2" name="Google Shape;214;p6">
            <a:extLst>
              <a:ext uri="{FF2B5EF4-FFF2-40B4-BE49-F238E27FC236}">
                <a16:creationId xmlns:a16="http://schemas.microsoft.com/office/drawing/2014/main" id="{3E4263F7-177E-8ACE-CA29-9C63E7C3C9E1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23998" y="1109513"/>
            <a:ext cx="9144003" cy="463897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7771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287723"/>
            <a:ext cx="10981267" cy="748782"/>
          </a:xfrm>
        </p:spPr>
        <p:txBody>
          <a:bodyPr/>
          <a:lstStyle/>
          <a:p>
            <a:r>
              <a:rPr lang="en-US" dirty="0"/>
              <a:t>Design Challenges - Hardware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2"/>
          </p:nvPr>
        </p:nvSpPr>
        <p:spPr>
          <a:xfrm>
            <a:off x="678873" y="1036506"/>
            <a:ext cx="11042072" cy="4874768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Finding the best sensors to use for movement detection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Lidar, Ultrasonic, PIR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Researching the correct components and finding PCB footprints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PCB design and assembly for buck converter design from TI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Webench</a:t>
            </a: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Complex PCB layout required, soldering QFN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Routing for shift registers on PCB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Moved to protoboard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Reliably powering on the ESP every time MOUSE is powered on</a:t>
            </a:r>
          </a:p>
          <a:p>
            <a:pPr marL="1028700" lvl="1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3584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287723"/>
            <a:ext cx="10981267" cy="748782"/>
          </a:xfrm>
        </p:spPr>
        <p:txBody>
          <a:bodyPr/>
          <a:lstStyle/>
          <a:p>
            <a:r>
              <a:rPr lang="en-US" dirty="0"/>
              <a:t>Design Challenges - Software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2"/>
          </p:nvPr>
        </p:nvSpPr>
        <p:spPr>
          <a:xfrm>
            <a:off x="678873" y="1036506"/>
            <a:ext cx="11042072" cy="4874768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Flashing new ESP32s for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Tuning MOUSE movement controls, particularly turning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Path following through recording and playback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ESP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throughput limitations and minimizing delays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Learning ESP IDF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1120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287723"/>
            <a:ext cx="10981267" cy="748782"/>
          </a:xfrm>
        </p:spPr>
        <p:txBody>
          <a:bodyPr/>
          <a:lstStyle/>
          <a:p>
            <a:r>
              <a:rPr lang="en-US" dirty="0"/>
              <a:t>Individual contributions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2"/>
          </p:nvPr>
        </p:nvSpPr>
        <p:spPr>
          <a:xfrm>
            <a:off x="706581" y="1332126"/>
            <a:ext cx="11152909" cy="4716982"/>
          </a:xfrm>
        </p:spPr>
        <p:txBody>
          <a:bodyPr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Microcontroller</a:t>
            </a:r>
          </a:p>
          <a:p>
            <a:pPr marL="1428750" lvl="2">
              <a:buFont typeface="Arial" panose="020B0604020202020204" pitchFamily="34" charset="0"/>
              <a:buChar char="•"/>
            </a:pP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WiFi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and web socket communication</a:t>
            </a:r>
          </a:p>
          <a:p>
            <a:pPr marL="1428750" lvl="2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Shift registers</a:t>
            </a:r>
          </a:p>
          <a:p>
            <a:pPr marL="1428750" lvl="2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Controlling DC &amp; stepper motors</a:t>
            </a:r>
          </a:p>
          <a:p>
            <a:pPr marL="1428750" lvl="2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PIR Sensor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Web socket</a:t>
            </a:r>
          </a:p>
          <a:p>
            <a:pPr marL="1428750" lvl="2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Initialize infrastructure &amp; endpoints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Prototyping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PIR sensor and stepper motor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CAD/3D printing and package construction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Schematic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Stepper motor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PCB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LEDs and daisy-chained shift registers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DC and stepper motor control</a:t>
            </a:r>
          </a:p>
          <a:p>
            <a:pPr marL="1028700" lvl="1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Coulomb counter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Debugging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Soldering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1"/>
          </p:nvPr>
        </p:nvSpPr>
        <p:spPr>
          <a:xfrm>
            <a:off x="706582" y="935152"/>
            <a:ext cx="8229600" cy="442912"/>
          </a:xfrm>
        </p:spPr>
        <p:txBody>
          <a:bodyPr/>
          <a:lstStyle/>
          <a:p>
            <a:r>
              <a:rPr lang="en-US" sz="2400" dirty="0"/>
              <a:t>Matthew Ghera</a:t>
            </a:r>
          </a:p>
        </p:txBody>
      </p:sp>
    </p:spTree>
    <p:extLst>
      <p:ext uri="{BB962C8B-B14F-4D97-AF65-F5344CB8AC3E}">
        <p14:creationId xmlns:p14="http://schemas.microsoft.com/office/powerpoint/2010/main" val="33355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609600" y="287723"/>
            <a:ext cx="10981267" cy="748782"/>
          </a:xfrm>
        </p:spPr>
        <p:txBody>
          <a:bodyPr/>
          <a:lstStyle/>
          <a:p>
            <a:r>
              <a:rPr lang="en-US" dirty="0"/>
              <a:t>Individual contributions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2"/>
          </p:nvPr>
        </p:nvSpPr>
        <p:spPr>
          <a:xfrm>
            <a:off x="706581" y="1332126"/>
            <a:ext cx="11152909" cy="4706933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Prototyping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LEDs and daisy-chained shift registers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Schematic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LEDs and daisy-chained shift registers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DC voltage regulator to go from 18.5V to 5V based on TI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Webench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design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DC motor drivers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PIR sensors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PCB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DC voltage regulator to go from 18.5V to 5V based on TI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Webench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Debugging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Endpoints for playback status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Mechanical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Package construction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Chassis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Soldering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Placeholder 2"/>
          <p:cNvSpPr>
            <a:spLocks noGrp="1"/>
          </p:cNvSpPr>
          <p:nvPr>
            <p:ph type="body" idx="11"/>
          </p:nvPr>
        </p:nvSpPr>
        <p:spPr>
          <a:xfrm>
            <a:off x="706582" y="935152"/>
            <a:ext cx="8229600" cy="442912"/>
          </a:xfrm>
        </p:spPr>
        <p:txBody>
          <a:bodyPr/>
          <a:lstStyle/>
          <a:p>
            <a:r>
              <a:rPr lang="en-US" sz="2400" dirty="0"/>
              <a:t>Andrew Hall</a:t>
            </a:r>
          </a:p>
        </p:txBody>
      </p:sp>
    </p:spTree>
    <p:extLst>
      <p:ext uri="{BB962C8B-B14F-4D97-AF65-F5344CB8AC3E}">
        <p14:creationId xmlns:p14="http://schemas.microsoft.com/office/powerpoint/2010/main" val="164234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21386</TotalTime>
  <Words>782</Words>
  <Application>Microsoft Office PowerPoint</Application>
  <PresentationFormat>Widescreen</PresentationFormat>
  <Paragraphs>122</Paragraphs>
  <Slides>14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Impact</vt:lpstr>
      <vt:lpstr>Lucida Grande</vt:lpstr>
      <vt:lpstr>Office Theme</vt:lpstr>
      <vt:lpstr>ECE 477 Final Review: Team #2 </vt:lpstr>
      <vt:lpstr>Outline</vt:lpstr>
      <vt:lpstr>Project Overview</vt:lpstr>
      <vt:lpstr>Project Overview</vt:lpstr>
      <vt:lpstr>Block Diagram</vt:lpstr>
      <vt:lpstr>Design Challenges - Hardware</vt:lpstr>
      <vt:lpstr>Design Challenges - Software</vt:lpstr>
      <vt:lpstr>Individual contributions</vt:lpstr>
      <vt:lpstr>Individual contributions</vt:lpstr>
      <vt:lpstr>Individual contributions</vt:lpstr>
      <vt:lpstr>Individual contributions</vt:lpstr>
      <vt:lpstr>Project Demonstration</vt:lpstr>
      <vt:lpstr>PowerPoint Presentation</vt:lpstr>
      <vt:lpstr>PowerPoint Presentation</vt:lpstr>
    </vt:vector>
  </TitlesOfParts>
  <Company>Purdue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DOCUMENT TITLE SECOND LINE AND THIRD LINE</dc:title>
  <dc:creator>Purdue Marketing Communications</dc:creator>
  <cp:lastModifiedBy>Hall, Andrew Robert</cp:lastModifiedBy>
  <cp:revision>399</cp:revision>
  <cp:lastPrinted>2012-02-14T22:31:46Z</cp:lastPrinted>
  <dcterms:created xsi:type="dcterms:W3CDTF">2011-09-20T15:44:26Z</dcterms:created>
  <dcterms:modified xsi:type="dcterms:W3CDTF">2024-04-22T23:16:25Z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044bd30-2ed7-4c9d-9d12-46200872a97b_Enabled">
    <vt:lpwstr>true</vt:lpwstr>
  </property>
  <property fmtid="{D5CDD505-2E9C-101B-9397-08002B2CF9AE}" pid="3" name="MSIP_Label_4044bd30-2ed7-4c9d-9d12-46200872a97b_SetDate">
    <vt:lpwstr>2023-11-13T23:03:21Z</vt:lpwstr>
  </property>
  <property fmtid="{D5CDD505-2E9C-101B-9397-08002B2CF9AE}" pid="4" name="MSIP_Label_4044bd30-2ed7-4c9d-9d12-46200872a97b_Method">
    <vt:lpwstr>Standard</vt:lpwstr>
  </property>
  <property fmtid="{D5CDD505-2E9C-101B-9397-08002B2CF9AE}" pid="5" name="MSIP_Label_4044bd30-2ed7-4c9d-9d12-46200872a97b_Name">
    <vt:lpwstr>defa4170-0d19-0005-0004-bc88714345d2</vt:lpwstr>
  </property>
  <property fmtid="{D5CDD505-2E9C-101B-9397-08002B2CF9AE}" pid="6" name="MSIP_Label_4044bd30-2ed7-4c9d-9d12-46200872a97b_SiteId">
    <vt:lpwstr>4130bd39-7c53-419c-b1e5-8758d6d63f21</vt:lpwstr>
  </property>
  <property fmtid="{D5CDD505-2E9C-101B-9397-08002B2CF9AE}" pid="7" name="MSIP_Label_4044bd30-2ed7-4c9d-9d12-46200872a97b_ActionId">
    <vt:lpwstr>8b5263e9-1245-4f51-b7fe-599a345bb1b4</vt:lpwstr>
  </property>
  <property fmtid="{D5CDD505-2E9C-101B-9397-08002B2CF9AE}" pid="8" name="MSIP_Label_4044bd30-2ed7-4c9d-9d12-46200872a97b_ContentBits">
    <vt:lpwstr>0</vt:lpwstr>
  </property>
</Properties>
</file>

<file path=docProps/thumbnail.jpeg>
</file>